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ca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C2894-7604-4A24-85A2-1680B637A8AA}" type="datetimeFigureOut">
              <a:rPr lang="ca-ES" smtClean="0"/>
              <a:pPr/>
              <a:t>11/10/2011</a:t>
            </a:fld>
            <a:endParaRPr lang="ca-ES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E93B2-6524-45C9-8872-5F09751FE047}" type="slidenum">
              <a:rPr lang="ca-ES" smtClean="0"/>
              <a:pPr/>
              <a:t>‹Nº›</a:t>
            </a:fld>
            <a:endParaRPr lang="ca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08C2894-7604-4A24-85A2-1680B637A8AA}" type="datetimeFigureOut">
              <a:rPr lang="ca-ES" smtClean="0"/>
              <a:pPr/>
              <a:t>11/10/2011</a:t>
            </a:fld>
            <a:endParaRPr lang="ca-ES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ca-ES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00E93B2-6524-45C9-8872-5F09751FE047}" type="slidenum">
              <a:rPr lang="ca-ES" smtClean="0"/>
              <a:pPr/>
              <a:t>‹Nº›</a:t>
            </a:fld>
            <a:endParaRPr lang="ca-ES"/>
          </a:p>
        </p:txBody>
      </p:sp>
      <p:grpSp>
        <p:nvGrpSpPr>
          <p:cNvPr id="2" name="1 Grupo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Forma libre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Forma libre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836712"/>
            <a:ext cx="8229600" cy="482910"/>
          </a:xfrm>
        </p:spPr>
        <p:txBody>
          <a:bodyPr>
            <a:normAutofit fontScale="90000"/>
          </a:bodyPr>
          <a:lstStyle/>
          <a:p>
            <a:r>
              <a:rPr lang="ca-ES" dirty="0" smtClean="0"/>
              <a:t/>
            </a:r>
            <a:br>
              <a:rPr lang="ca-ES" dirty="0" smtClean="0"/>
            </a:br>
            <a:r>
              <a:rPr lang="ca-ES" dirty="0" smtClean="0"/>
              <a:t/>
            </a:r>
            <a:br>
              <a:rPr lang="ca-ES" dirty="0" smtClean="0"/>
            </a:br>
            <a:r>
              <a:rPr lang="ca-ES" dirty="0" smtClean="0"/>
              <a:t>Capítol II. </a:t>
            </a:r>
            <a:endParaRPr lang="ca-ES" dirty="0"/>
          </a:p>
        </p:txBody>
      </p:sp>
      <p:sp>
        <p:nvSpPr>
          <p:cNvPr id="4" name="3 Elipse"/>
          <p:cNvSpPr/>
          <p:nvPr/>
        </p:nvSpPr>
        <p:spPr>
          <a:xfrm>
            <a:off x="3491880" y="1484784"/>
            <a:ext cx="1800200" cy="7200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b="1" dirty="0" smtClean="0">
              <a:latin typeface="+mj-lt"/>
            </a:endParaRPr>
          </a:p>
          <a:p>
            <a:pPr algn="ctr"/>
            <a:endParaRPr lang="ca-ES" dirty="0"/>
          </a:p>
        </p:txBody>
      </p:sp>
      <p:sp>
        <p:nvSpPr>
          <p:cNvPr id="5" name="4 Elipse"/>
          <p:cNvSpPr/>
          <p:nvPr/>
        </p:nvSpPr>
        <p:spPr>
          <a:xfrm>
            <a:off x="971600" y="1556792"/>
            <a:ext cx="1152128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b="1" dirty="0" smtClean="0">
              <a:latin typeface="+mj-lt"/>
            </a:endParaRPr>
          </a:p>
          <a:p>
            <a:pPr algn="ctr"/>
            <a:r>
              <a:rPr lang="ca-ES" sz="1600" b="1" dirty="0" smtClean="0">
                <a:latin typeface="+mj-lt"/>
              </a:rPr>
              <a:t>Àmbit</a:t>
            </a:r>
            <a:endParaRPr lang="ca-ES" b="1" dirty="0" smtClean="0">
              <a:latin typeface="+mj-lt"/>
            </a:endParaRPr>
          </a:p>
          <a:p>
            <a:pPr algn="ctr"/>
            <a:endParaRPr lang="ca-ES" dirty="0"/>
          </a:p>
        </p:txBody>
      </p:sp>
      <p:sp>
        <p:nvSpPr>
          <p:cNvPr id="6" name="5 CuadroTexto"/>
          <p:cNvSpPr txBox="1"/>
          <p:nvPr/>
        </p:nvSpPr>
        <p:spPr>
          <a:xfrm>
            <a:off x="3779912" y="1628800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b="1" dirty="0" smtClean="0">
                <a:latin typeface="+mj-lt"/>
              </a:rPr>
              <a:t>L'Avaluació</a:t>
            </a:r>
            <a:endParaRPr lang="ca-ES" b="1" dirty="0">
              <a:latin typeface="+mj-lt"/>
            </a:endParaRPr>
          </a:p>
        </p:txBody>
      </p:sp>
      <p:sp>
        <p:nvSpPr>
          <p:cNvPr id="9" name="8 Flecha derecha"/>
          <p:cNvSpPr/>
          <p:nvPr/>
        </p:nvSpPr>
        <p:spPr>
          <a:xfrm rot="7051676">
            <a:off x="2263983" y="3157208"/>
            <a:ext cx="2298794" cy="248876"/>
          </a:xfrm>
          <a:prstGeom prst="rightArrow">
            <a:avLst>
              <a:gd name="adj1" fmla="val 50000"/>
              <a:gd name="adj2" fmla="val 564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0" name="9 Flecha derecha"/>
          <p:cNvSpPr/>
          <p:nvPr/>
        </p:nvSpPr>
        <p:spPr>
          <a:xfrm rot="10800000">
            <a:off x="2339752" y="1772816"/>
            <a:ext cx="936104" cy="2343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3" name="12 CuadroTexto"/>
          <p:cNvSpPr txBox="1"/>
          <p:nvPr/>
        </p:nvSpPr>
        <p:spPr>
          <a:xfrm>
            <a:off x="179512" y="3068960"/>
            <a:ext cx="13681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1400" dirty="0" smtClean="0">
                <a:latin typeface="+mj-lt"/>
              </a:rPr>
              <a:t>- Què avalua?</a:t>
            </a:r>
            <a:endParaRPr lang="ca-ES" sz="1400" dirty="0">
              <a:latin typeface="+mj-lt"/>
            </a:endParaRPr>
          </a:p>
        </p:txBody>
      </p:sp>
      <p:sp>
        <p:nvSpPr>
          <p:cNvPr id="14" name="13 Elipse"/>
          <p:cNvSpPr/>
          <p:nvPr/>
        </p:nvSpPr>
        <p:spPr>
          <a:xfrm>
            <a:off x="2051720" y="4437112"/>
            <a:ext cx="1152128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6" name="15 CuadroTexto"/>
          <p:cNvSpPr txBox="1"/>
          <p:nvPr/>
        </p:nvSpPr>
        <p:spPr>
          <a:xfrm>
            <a:off x="1619672" y="2996952"/>
            <a:ext cx="1080120" cy="602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ca-ES" sz="1400" dirty="0" smtClean="0">
                <a:latin typeface="+mj-lt"/>
              </a:rPr>
              <a:t>- Públics</a:t>
            </a:r>
          </a:p>
          <a:p>
            <a:pPr>
              <a:lnSpc>
                <a:spcPct val="120000"/>
              </a:lnSpc>
            </a:pPr>
            <a:r>
              <a:rPr lang="ca-ES" sz="1400" dirty="0" smtClean="0">
                <a:latin typeface="+mj-lt"/>
              </a:rPr>
              <a:t>- Privats </a:t>
            </a:r>
            <a:endParaRPr lang="ca-ES" sz="1400" dirty="0">
              <a:latin typeface="+mj-lt"/>
            </a:endParaRPr>
          </a:p>
        </p:txBody>
      </p:sp>
      <p:sp>
        <p:nvSpPr>
          <p:cNvPr id="17" name="16 CuadroTexto"/>
          <p:cNvSpPr txBox="1"/>
          <p:nvPr/>
        </p:nvSpPr>
        <p:spPr>
          <a:xfrm>
            <a:off x="2123728" y="4509120"/>
            <a:ext cx="10801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1600" b="1" dirty="0" smtClean="0">
                <a:latin typeface="+mj-lt"/>
              </a:rPr>
              <a:t>Principis</a:t>
            </a:r>
            <a:endParaRPr lang="ca-ES" b="1" dirty="0">
              <a:latin typeface="+mj-lt"/>
            </a:endParaRPr>
          </a:p>
        </p:txBody>
      </p:sp>
      <p:sp>
        <p:nvSpPr>
          <p:cNvPr id="18" name="17 Flecha derecha"/>
          <p:cNvSpPr/>
          <p:nvPr/>
        </p:nvSpPr>
        <p:spPr>
          <a:xfrm rot="7041563">
            <a:off x="577327" y="2558003"/>
            <a:ext cx="774137" cy="23181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9" name="18 CuadroTexto"/>
          <p:cNvSpPr txBox="1"/>
          <p:nvPr/>
        </p:nvSpPr>
        <p:spPr>
          <a:xfrm>
            <a:off x="1835696" y="5373216"/>
            <a:ext cx="1440160" cy="11192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FontTx/>
              <a:buChar char="-"/>
            </a:pPr>
            <a:r>
              <a:rPr lang="ca-ES" sz="1400" dirty="0" smtClean="0">
                <a:latin typeface="+mj-lt"/>
              </a:rPr>
              <a:t> Objectivitat</a:t>
            </a:r>
          </a:p>
          <a:p>
            <a:pPr>
              <a:lnSpc>
                <a:spcPct val="120000"/>
              </a:lnSpc>
              <a:buFontTx/>
              <a:buChar char="-"/>
            </a:pPr>
            <a:r>
              <a:rPr lang="ca-ES" sz="1400" dirty="0" smtClean="0">
                <a:latin typeface="+mj-lt"/>
              </a:rPr>
              <a:t> Rigor</a:t>
            </a:r>
          </a:p>
          <a:p>
            <a:pPr>
              <a:lnSpc>
                <a:spcPct val="120000"/>
              </a:lnSpc>
              <a:buFontTx/>
              <a:buChar char="-"/>
            </a:pPr>
            <a:r>
              <a:rPr lang="ca-ES" sz="1400" dirty="0" smtClean="0">
                <a:latin typeface="+mj-lt"/>
              </a:rPr>
              <a:t> Privacitat</a:t>
            </a:r>
          </a:p>
          <a:p>
            <a:pPr>
              <a:lnSpc>
                <a:spcPct val="120000"/>
              </a:lnSpc>
              <a:buFontTx/>
              <a:buChar char="-"/>
            </a:pPr>
            <a:r>
              <a:rPr lang="ca-ES" sz="1400" dirty="0">
                <a:latin typeface="+mj-lt"/>
              </a:rPr>
              <a:t> </a:t>
            </a:r>
            <a:r>
              <a:rPr lang="ca-ES" sz="1400" dirty="0" smtClean="0">
                <a:latin typeface="+mj-lt"/>
              </a:rPr>
              <a:t>Transparència </a:t>
            </a:r>
            <a:endParaRPr lang="ca-ES" sz="1400" dirty="0">
              <a:latin typeface="+mj-lt"/>
            </a:endParaRPr>
          </a:p>
        </p:txBody>
      </p:sp>
      <p:sp>
        <p:nvSpPr>
          <p:cNvPr id="20" name="19 Flecha abajo"/>
          <p:cNvSpPr/>
          <p:nvPr/>
        </p:nvSpPr>
        <p:spPr>
          <a:xfrm>
            <a:off x="2483768" y="5085184"/>
            <a:ext cx="72008" cy="2160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21" name="20 Flecha derecha"/>
          <p:cNvSpPr/>
          <p:nvPr/>
        </p:nvSpPr>
        <p:spPr>
          <a:xfrm rot="5400000">
            <a:off x="3453333" y="3167782"/>
            <a:ext cx="2021307" cy="24643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22" name="21 Elipse"/>
          <p:cNvSpPr/>
          <p:nvPr/>
        </p:nvSpPr>
        <p:spPr>
          <a:xfrm>
            <a:off x="3779912" y="4437112"/>
            <a:ext cx="1584176" cy="5760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23" name="22 CuadroTexto"/>
          <p:cNvSpPr txBox="1"/>
          <p:nvPr/>
        </p:nvSpPr>
        <p:spPr>
          <a:xfrm>
            <a:off x="3923928" y="4509120"/>
            <a:ext cx="14401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1600" b="1" dirty="0" smtClean="0">
                <a:latin typeface="+mj-lt"/>
              </a:rPr>
              <a:t>Procediments </a:t>
            </a:r>
            <a:endParaRPr lang="ca-ES" sz="1600" b="1" dirty="0">
              <a:latin typeface="+mj-lt"/>
            </a:endParaRPr>
          </a:p>
        </p:txBody>
      </p:sp>
      <p:sp>
        <p:nvSpPr>
          <p:cNvPr id="24" name="23 CuadroTexto"/>
          <p:cNvSpPr txBox="1"/>
          <p:nvPr/>
        </p:nvSpPr>
        <p:spPr>
          <a:xfrm>
            <a:off x="3923928" y="5373216"/>
            <a:ext cx="1224136" cy="3436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ca-ES" sz="1400" dirty="0" smtClean="0">
                <a:latin typeface="+mj-lt"/>
              </a:rPr>
              <a:t> Qui avalua?</a:t>
            </a:r>
            <a:endParaRPr lang="ca-ES" sz="1400" dirty="0">
              <a:latin typeface="+mj-lt"/>
            </a:endParaRPr>
          </a:p>
        </p:txBody>
      </p:sp>
      <p:sp>
        <p:nvSpPr>
          <p:cNvPr id="25" name="24 Flecha derecha"/>
          <p:cNvSpPr/>
          <p:nvPr/>
        </p:nvSpPr>
        <p:spPr>
          <a:xfrm rot="3390162">
            <a:off x="1548409" y="2528713"/>
            <a:ext cx="720080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27" name="26 Flecha abajo"/>
          <p:cNvSpPr/>
          <p:nvPr/>
        </p:nvSpPr>
        <p:spPr>
          <a:xfrm>
            <a:off x="4499992" y="5085184"/>
            <a:ext cx="72008" cy="2160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28" name="27 Flecha abajo"/>
          <p:cNvSpPr/>
          <p:nvPr/>
        </p:nvSpPr>
        <p:spPr>
          <a:xfrm rot="19384912">
            <a:off x="5366404" y="2016658"/>
            <a:ext cx="288032" cy="202191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29" name="28 Elipse"/>
          <p:cNvSpPr/>
          <p:nvPr/>
        </p:nvSpPr>
        <p:spPr>
          <a:xfrm>
            <a:off x="5724128" y="3933056"/>
            <a:ext cx="1224136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30" name="29 CuadroTexto"/>
          <p:cNvSpPr txBox="1"/>
          <p:nvPr/>
        </p:nvSpPr>
        <p:spPr>
          <a:xfrm>
            <a:off x="5796136" y="4077072"/>
            <a:ext cx="10801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1600" b="1" dirty="0" smtClean="0">
                <a:latin typeface="+mj-lt"/>
              </a:rPr>
              <a:t>Modalitat</a:t>
            </a:r>
            <a:endParaRPr lang="ca-ES" sz="1600" b="1" dirty="0">
              <a:latin typeface="+mj-lt"/>
            </a:endParaRPr>
          </a:p>
        </p:txBody>
      </p:sp>
      <p:sp>
        <p:nvSpPr>
          <p:cNvPr id="31" name="30 Elipse"/>
          <p:cNvSpPr/>
          <p:nvPr/>
        </p:nvSpPr>
        <p:spPr>
          <a:xfrm>
            <a:off x="7524328" y="2780928"/>
            <a:ext cx="1368152" cy="79208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32" name="31 Flecha derecha"/>
          <p:cNvSpPr/>
          <p:nvPr/>
        </p:nvSpPr>
        <p:spPr>
          <a:xfrm rot="1120205">
            <a:off x="5309608" y="2317509"/>
            <a:ext cx="2084680" cy="2880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33" name="32 CuadroTexto"/>
          <p:cNvSpPr txBox="1"/>
          <p:nvPr/>
        </p:nvSpPr>
        <p:spPr>
          <a:xfrm>
            <a:off x="7524328" y="2924944"/>
            <a:ext cx="136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sz="1600" b="1" dirty="0" smtClean="0">
                <a:latin typeface="+mj-lt"/>
              </a:rPr>
              <a:t>Programació i    difusió</a:t>
            </a:r>
            <a:endParaRPr lang="ca-ES" sz="1600" b="1" dirty="0">
              <a:latin typeface="+mj-lt"/>
            </a:endParaRPr>
          </a:p>
        </p:txBody>
      </p:sp>
      <p:sp>
        <p:nvSpPr>
          <p:cNvPr id="34" name="33 CuadroTexto"/>
          <p:cNvSpPr txBox="1"/>
          <p:nvPr/>
        </p:nvSpPr>
        <p:spPr>
          <a:xfrm>
            <a:off x="3923928" y="5661248"/>
            <a:ext cx="1296144" cy="860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FontTx/>
              <a:buChar char="-"/>
            </a:pPr>
            <a:r>
              <a:rPr lang="ca-ES" sz="1400" dirty="0" smtClean="0">
                <a:latin typeface="+mj-lt"/>
              </a:rPr>
              <a:t>Procediments </a:t>
            </a:r>
          </a:p>
          <a:p>
            <a:pPr>
              <a:lnSpc>
                <a:spcPct val="120000"/>
              </a:lnSpc>
              <a:buFontTx/>
              <a:buChar char="-"/>
            </a:pPr>
            <a:r>
              <a:rPr lang="ca-ES" sz="1400" dirty="0" smtClean="0">
                <a:latin typeface="+mj-lt"/>
              </a:rPr>
              <a:t> Indicadors</a:t>
            </a:r>
          </a:p>
          <a:p>
            <a:pPr>
              <a:lnSpc>
                <a:spcPct val="120000"/>
              </a:lnSpc>
              <a:buFontTx/>
              <a:buChar char="-"/>
            </a:pPr>
            <a:r>
              <a:rPr lang="ca-ES" sz="1400" dirty="0">
                <a:latin typeface="+mj-lt"/>
              </a:rPr>
              <a:t> </a:t>
            </a:r>
            <a:r>
              <a:rPr lang="ca-ES" sz="1400" dirty="0" smtClean="0">
                <a:latin typeface="+mj-lt"/>
              </a:rPr>
              <a:t>Criteris</a:t>
            </a:r>
            <a:endParaRPr lang="ca-ES" sz="1400" dirty="0">
              <a:latin typeface="+mj-lt"/>
            </a:endParaRPr>
          </a:p>
        </p:txBody>
      </p:sp>
      <p:sp>
        <p:nvSpPr>
          <p:cNvPr id="35" name="34 Flecha abajo"/>
          <p:cNvSpPr/>
          <p:nvPr/>
        </p:nvSpPr>
        <p:spPr>
          <a:xfrm>
            <a:off x="6300192" y="4653136"/>
            <a:ext cx="72008" cy="2160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36" name="35 Flecha abajo"/>
          <p:cNvSpPr/>
          <p:nvPr/>
        </p:nvSpPr>
        <p:spPr>
          <a:xfrm>
            <a:off x="8172400" y="3645024"/>
            <a:ext cx="72008" cy="21602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39" name="38 CuadroTexto"/>
          <p:cNvSpPr txBox="1"/>
          <p:nvPr/>
        </p:nvSpPr>
        <p:spPr>
          <a:xfrm>
            <a:off x="5652120" y="4941168"/>
            <a:ext cx="1656184" cy="20744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FontTx/>
              <a:buChar char="-"/>
            </a:pPr>
            <a:r>
              <a:rPr lang="ca-ES" sz="1400" dirty="0" smtClean="0">
                <a:latin typeface="+mj-lt"/>
              </a:rPr>
              <a:t> A. generals</a:t>
            </a:r>
          </a:p>
          <a:p>
            <a:pPr>
              <a:lnSpc>
                <a:spcPct val="120000"/>
              </a:lnSpc>
              <a:buFontTx/>
              <a:buChar char="-"/>
            </a:pPr>
            <a:r>
              <a:rPr lang="ca-ES" sz="1400" dirty="0" smtClean="0">
                <a:latin typeface="+mj-lt"/>
              </a:rPr>
              <a:t> A. rendiments ed.</a:t>
            </a:r>
          </a:p>
          <a:p>
            <a:pPr>
              <a:lnSpc>
                <a:spcPct val="120000"/>
              </a:lnSpc>
              <a:buFontTx/>
              <a:buChar char="-"/>
            </a:pPr>
            <a:r>
              <a:rPr lang="ca-ES" sz="1400" dirty="0" smtClean="0">
                <a:latin typeface="+mj-lt"/>
              </a:rPr>
              <a:t> A. ex. Docent.</a:t>
            </a:r>
          </a:p>
          <a:p>
            <a:pPr>
              <a:lnSpc>
                <a:spcPct val="120000"/>
              </a:lnSpc>
              <a:buFontTx/>
              <a:buChar char="-"/>
            </a:pPr>
            <a:r>
              <a:rPr lang="ca-ES" sz="1400" dirty="0">
                <a:latin typeface="+mj-lt"/>
              </a:rPr>
              <a:t> </a:t>
            </a:r>
            <a:r>
              <a:rPr lang="ca-ES" sz="1400" dirty="0" smtClean="0">
                <a:latin typeface="+mj-lt"/>
              </a:rPr>
              <a:t>A. centres ed.</a:t>
            </a:r>
          </a:p>
          <a:p>
            <a:pPr>
              <a:lnSpc>
                <a:spcPct val="120000"/>
              </a:lnSpc>
              <a:buFontTx/>
              <a:buChar char="-"/>
            </a:pPr>
            <a:r>
              <a:rPr lang="ca-ES" sz="1400" dirty="0">
                <a:latin typeface="+mj-lt"/>
              </a:rPr>
              <a:t> </a:t>
            </a:r>
            <a:r>
              <a:rPr lang="ca-ES" sz="1400" dirty="0" smtClean="0">
                <a:latin typeface="+mj-lt"/>
              </a:rPr>
              <a:t>A. Serveis ed.</a:t>
            </a:r>
          </a:p>
          <a:p>
            <a:pPr>
              <a:lnSpc>
                <a:spcPct val="120000"/>
              </a:lnSpc>
              <a:buFontTx/>
              <a:buChar char="-"/>
            </a:pPr>
            <a:r>
              <a:rPr lang="ca-ES" sz="1400" dirty="0">
                <a:latin typeface="+mj-lt"/>
              </a:rPr>
              <a:t> </a:t>
            </a:r>
            <a:r>
              <a:rPr lang="ca-ES" sz="1400" dirty="0" smtClean="0">
                <a:latin typeface="+mj-lt"/>
              </a:rPr>
              <a:t>A. extraescolars</a:t>
            </a:r>
          </a:p>
          <a:p>
            <a:endParaRPr lang="ca-ES" sz="1400" dirty="0" smtClean="0"/>
          </a:p>
          <a:p>
            <a:pPr>
              <a:buFontTx/>
              <a:buChar char="-"/>
            </a:pPr>
            <a:endParaRPr lang="ca-ES" sz="1400" dirty="0"/>
          </a:p>
        </p:txBody>
      </p:sp>
      <p:sp>
        <p:nvSpPr>
          <p:cNvPr id="40" name="39 CuadroTexto"/>
          <p:cNvSpPr txBox="1"/>
          <p:nvPr/>
        </p:nvSpPr>
        <p:spPr>
          <a:xfrm>
            <a:off x="7668344" y="4005064"/>
            <a:ext cx="1296144" cy="602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  <a:buFontTx/>
              <a:buChar char="-"/>
            </a:pPr>
            <a:r>
              <a:rPr lang="ca-ES" sz="1400" dirty="0" smtClean="0">
                <a:latin typeface="+mj-lt"/>
              </a:rPr>
              <a:t> Departament</a:t>
            </a:r>
          </a:p>
          <a:p>
            <a:pPr>
              <a:lnSpc>
                <a:spcPct val="120000"/>
              </a:lnSpc>
              <a:buFontTx/>
              <a:buChar char="-"/>
            </a:pPr>
            <a:r>
              <a:rPr lang="ca-ES" sz="1400" dirty="0" smtClean="0">
                <a:latin typeface="+mj-lt"/>
              </a:rPr>
              <a:t> Govern</a:t>
            </a: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jo">
  <a:themeElements>
    <a:clrScheme name="Fluj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uj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j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122</TotalTime>
  <Words>70</Words>
  <Application>Microsoft Office PowerPoint</Application>
  <PresentationFormat>Presentación en pantalla (4:3)</PresentationFormat>
  <Paragraphs>27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Flujo</vt:lpstr>
      <vt:lpstr>  Capítol II. </vt:lpstr>
    </vt:vector>
  </TitlesOfParts>
  <Company>Fundació Blanquerna - URL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Presentación1 PP psico</dc:title>
  <dc:creator>Servei d'Informàtica FB</dc:creator>
  <dc:description>_x000d__x000d_Capítol II. </dc:description>
  <cp:lastModifiedBy>Servei d'Informàtica FB</cp:lastModifiedBy>
  <cp:revision>18</cp:revision>
  <dcterms:created xsi:type="dcterms:W3CDTF">2011-10-10T15:47:45Z</dcterms:created>
  <dcterms:modified xsi:type="dcterms:W3CDTF">2011-10-11T13:09:20Z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Presentación1 PP psico</vt:lpwstr>
  </property>
  <property fmtid="{D5CDD505-2E9C-101B-9397-08002B2CF9AE}" pid="3" name="SlideDescription">
    <vt:lpwstr>_x000d__x000d_Capítol II. </vt:lpwstr>
  </property>
</Properties>
</file>